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5EE47B-305D-4F21-90A8-136C40D38CF1}">
  <a:tblStyle styleId="{165EE47B-305D-4F21-90A8-136C40D38C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3.xml"/><Relationship Id="rId64" Type="http://schemas.openxmlformats.org/officeDocument/2006/relationships/font" Target="fonts/La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5.xml"/><Relationship Id="rId66" Type="http://schemas.openxmlformats.org/officeDocument/2006/relationships/font" Target="fonts/Lato-italic.fntdata"/><Relationship Id="rId21" Type="http://schemas.openxmlformats.org/officeDocument/2006/relationships/slide" Target="slides/slide14.xml"/><Relationship Id="rId65" Type="http://schemas.openxmlformats.org/officeDocument/2006/relationships/font" Target="fonts/Lato-bold.fntdata"/><Relationship Id="rId24" Type="http://schemas.openxmlformats.org/officeDocument/2006/relationships/slide" Target="slides/slide17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6.xml"/><Relationship Id="rId67" Type="http://schemas.openxmlformats.org/officeDocument/2006/relationships/font" Target="fonts/La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0284f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0284f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2020: 6 minutes too long (with a 15-min break and a long game of Wikispeedia)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3 minutes too long (14-min break; long and </a:t>
            </a:r>
            <a:r>
              <a:rPr lang="en"/>
              <a:t>failed</a:t>
            </a:r>
            <a:r>
              <a:rPr lang="en"/>
              <a:t> game of Wikipeedia [target Rembrandt])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2022: </a:t>
            </a:r>
            <a:r>
              <a:rPr lang="en">
                <a:solidFill>
                  <a:schemeClr val="dk1"/>
                </a:solidFill>
              </a:rPr>
              <a:t>3 minutes too long (14-min break; short game of Wikipeedia)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2023: 6 minutes too long (15-min break; long, but successful game of Wikispeedia)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64f30ac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64f30ac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4f30ac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4f30ac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“Number of neighbors”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64f30ace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64f30ace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Which one is appropriate depends on underlying real-world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Point out on left: self-loop (B, B), multi-edge (C, D)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64f30ace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64f30ace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Avg node degree: an important statistic of a graph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Compact expression for average degree in undirected graph?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 terms of total number of nodes (N) and edges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expression describes the average node degree?</a:t>
            </a:r>
            <a:br>
              <a:rPr lang="en"/>
            </a:br>
            <a:r>
              <a:rPr lang="en"/>
              <a:t>E = number of edges</a:t>
            </a:r>
            <a:br>
              <a:rPr lang="en"/>
            </a:br>
            <a:r>
              <a:rPr lang="en"/>
              <a:t>N = number of nodes</a:t>
            </a:r>
            <a:br>
              <a:rPr lang="en"/>
            </a:br>
            <a:r>
              <a:rPr lang="en"/>
              <a:t>(A) E*N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E/N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 2E/N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(D) log(N)/N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(E) 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270ba0d8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270ba0d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directed graph?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[CLICK] Avg. indegree = avg. outdegree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Because every link increases both total in- and out-degrees by 1 each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Avg. total degree: same as for undir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64f30ace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64f30ace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real number (weight) is associated with each edge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 come up with a notion of weights for nearly every graph. Your choice as the data modeler!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</a:t>
            </a:r>
            <a:r>
              <a:rPr lang="en"/>
              <a:t>“friendship”: on FB unweighted; in real life: weighted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64f30ace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64f30ace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Folding a.k.a. projection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p.t.o.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64f30ace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64f30ace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Edge in projection ⇐⇒ length-2 path in bipartite graph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64f30ace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64f30ace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of my favorite networks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Here: Italian cuisine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Node size (“prevalence”) = %age recipes in which ingredient appears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7b83ccd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a7b83ccd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far we treated graphs as mathematical objects only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0284f6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0284f6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64f30ac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64f30ac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64f30ace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64f30ace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 node connected to only small fraction of all other nodes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Yet memory requirements same as for dense graph: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O(N^2)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4f30ace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4f30ace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requirements: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O(E)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&lt;&lt; O(N^2) if graph every node has only few neighbors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4f30ace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4f30ace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/>
              <a:t>Group all edges with the same source; list targets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/>
              <a:t>…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we also care about fast retrieval of inlinks for a directed graph: need 2 adjacency lists (in and out)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/>
              <a:t>Graph processing software will take care of low-level implementation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ut you still need to specify which implementation to choose, so need to understand advantages/disadvantages of each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a7b83ccd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a7b83ccd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a7b83ccd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a7b83ccd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64f30ac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64f30ac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4f30ace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4f30ace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of course not all nodes have an equal number of neighbors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not everyone knows exactly 150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 more, some less popular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→ degree distribution (p.t.o.)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27c6f0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27c6f0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4f30ace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4f30ace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is a toy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Real example: p.t.o.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64f30ac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64f30ac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64f30ace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64f30ace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Degree distribution of an online social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 degrees much more frequent than high degrees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social network: most people have few friends, some a 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“Hubs”, “stars”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Spans many orders of magnitude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</a:t>
            </a:r>
            <a:r>
              <a:rPr lang="en"/>
              <a:t>visualize it such that we can better see shape of curve?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7e2404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67e2404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Spans many orders of magnitude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log-log plot (right) to even see anything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Tail ~= power law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(arithmetic) mean degree is actually not a good metric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else to use? → median, quantiles, geometric mean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64f30ace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64f30ace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count “ego” node (e.g., A) itself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4f30ace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4f30ace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of the most cited papers of history (68k citations)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4f30ace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4f30ace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person’s “ego network” (i.e., subnetwork spanned by ego’s neighbors)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few, but many edges between communities!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underlying mechanism still the same: triadic closure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[CLICK] Who watches Seinfeld? (p.t.o.)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5cd79e6cc_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5cd79e6cc_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4f30ace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4f30ac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Next property pertains to avg length of shortest paths b/w nodes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Investigation of this </a:t>
            </a:r>
            <a:r>
              <a:rPr lang="en"/>
              <a:t>quantity</a:t>
            </a:r>
            <a:r>
              <a:rPr lang="en"/>
              <a:t> goes back to Stanley Milgram, who asked: “What is …?”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 we could measure it directly! (e.g., Facebook)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Nifty experimental setup: at every hop, mail postcard back to Harvard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Another famous “Milgram’s experiment”: electroshocks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→ Movie about him called “The Experimenter”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64f30ace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64f30ace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“Degree” here not number of neighbors of a node, but length of a path (psych lingo)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of the reason: skewed degree distribution </a:t>
            </a:r>
            <a:r>
              <a:rPr b="1" lang="en"/>
              <a:t>(“hubs”)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 at the sample size! (64 out of 300 chains completed)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Methodological shrewdness because of absence of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should admire this!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64f30ace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64f30ace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(explain 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precise mix between mostly short-range connections and a few long-range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Cf. flight networks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Bottom line: humans are good at findings paths through networks with a-priori unknown link structure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64f30ace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64f30ace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(if time, play an instance)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small-world </a:t>
            </a:r>
            <a:r>
              <a:rPr lang="en"/>
              <a:t>experiment</a:t>
            </a:r>
            <a:r>
              <a:rPr lang="en"/>
              <a:t>, but same person stays in control along entire chain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0284f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0284f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far in this course: mostly tabular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row per entity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[CLICK] </a:t>
            </a:r>
            <a:r>
              <a:rPr lang="en"/>
              <a:t>Tables may link several entities (rows of other tables) to each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everything in “table world”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often not the most natural way to think about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[CLICK] </a:t>
            </a:r>
            <a:r>
              <a:rPr lang="en"/>
              <a:t>Left table specifies nodes in a graph; </a:t>
            </a:r>
            <a:r>
              <a:rPr lang="en">
                <a:solidFill>
                  <a:schemeClr val="dk1"/>
                </a:solidFill>
              </a:rPr>
              <a:t>[CLICK] </a:t>
            </a:r>
            <a:r>
              <a:rPr lang="en"/>
              <a:t>right table, edges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data is a network, makes sense to model it directly that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tables → graphs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64f30ace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64f30ace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Influence: “obesity is contagious”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64f30ace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64f30ace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a7b83ccd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a7b83ccd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64f30ac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64f30ac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4f30ace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4f30ace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64f30ace1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64f30ace1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Distance in unweighted graph: length of shortest path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Weighted graph: minimum sum of weights along any connecting path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Harder to rig than degree centrality (need to tinker with entire network)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(draw connection to harmonic mean: 1/C(x) = harmonic mean of distance to other nodes)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64f30ace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464f30ace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“Betweenness” sounds like an American state (Tennessee, Mississippi, Massachusetts)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Picture: blue = high betweenness, red = low betweenness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NOTE: real networks don’t look like this picture (planar graph, no hubs)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[Note: “average” in first line of slide is macro-avg (every pair gets same weight in avg)]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64f30ace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64f30ace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Matrix power fact: easily seen by induction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Degree centrality when replacing infinity with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[Converges f</a:t>
            </a:r>
            <a:r>
              <a:rPr lang="en"/>
              <a:t>or α small enough (less than reciprocal of absolute value of largest eigenvalue of A...)]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4f30ace1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4f30ace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64f30ace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64f30ace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Computing M from A: normalize each row of A to sum to 1</a:t>
            </a:r>
            <a:r>
              <a:rPr lang="en"/>
              <a:t>, then transpose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“Lalaland”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0284f6f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0284f6f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Social network: many different semantics possible for edges (knows, loves, trusts, endorses, …)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64f30ace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464f30ace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8589ea70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8589ea70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64f30ace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64f30ace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64f30ace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64f30ace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Even when zooming into one particular domain (health), many systems can be modeled as networks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64f30ac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64f30ac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7b83ccd9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7b83ccd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7b83ccd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a7b83ccd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1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00" y="-11430"/>
            <a:ext cx="9169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hoo gradient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3097530"/>
            <a:ext cx="3695700" cy="11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1112838" y="4236244"/>
            <a:ext cx="7772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112838" y="4529138"/>
            <a:ext cx="7772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330700" y="4953477"/>
            <a:ext cx="482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0" y="4953477"/>
            <a:ext cx="4330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7010400" y="4953477"/>
            <a:ext cx="2133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194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ext" type="objAndTx">
  <p:cSld name="OBJECT_AND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533400" y="285750"/>
            <a:ext cx="8077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85800" y="1314450"/>
            <a:ext cx="3810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4648200" y="1314450"/>
            <a:ext cx="3810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7010400" y="4953477"/>
            <a:ext cx="2133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0" y="4953477"/>
            <a:ext cx="4330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4330700" y="4953477"/>
            <a:ext cx="482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57201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0" y="4953477"/>
            <a:ext cx="4330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4330700" y="4953477"/>
            <a:ext cx="482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7010400" y="4953477"/>
            <a:ext cx="2133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647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2771552" y="4683901"/>
            <a:ext cx="3672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75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4900" spcFirstLastPara="1" rIns="84900" wrap="square" tIns="424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648200" y="1200150"/>
            <a:ext cx="40386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8200" y="2953941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457647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2771552" y="4683901"/>
            <a:ext cx="3672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553275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4900" spcFirstLastPara="1" rIns="84900" wrap="square" tIns="424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648200" y="1200150"/>
            <a:ext cx="40386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3" type="body"/>
          </p:nvPr>
        </p:nvSpPr>
        <p:spPr>
          <a:xfrm>
            <a:off x="4648200" y="2953941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457647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2771552" y="4683901"/>
            <a:ext cx="3672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553275" y="4683901"/>
            <a:ext cx="2133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4900" spcFirstLastPara="1" rIns="84900" wrap="square" tIns="424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457200" y="205740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4465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457200" y="952501"/>
            <a:ext cx="40386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4648200" y="952501"/>
            <a:ext cx="40386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0" y="4953477"/>
            <a:ext cx="4330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4330700" y="4953477"/>
            <a:ext cx="482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7010400" y="4953477"/>
            <a:ext cx="2133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2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3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3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3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10" type="dt"/>
          </p:nvPr>
        </p:nvSpPr>
        <p:spPr>
          <a:xfrm>
            <a:off x="609600" y="4683919"/>
            <a:ext cx="1981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idx="11" type="ftr"/>
          </p:nvPr>
        </p:nvSpPr>
        <p:spPr>
          <a:xfrm>
            <a:off x="2895600" y="4686300"/>
            <a:ext cx="3200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4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4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4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4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4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4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" name="Google Shape;215;p4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4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4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4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3" name="Google Shape;233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4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48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hyperlink" Target="https://web.speakup.info/room/join/66626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hyperlink" Target="https://www.nature.com/articles/srep0019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dstem.org/eu/courses/808/discussion/7173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timlrx.com/blog/benchmark-of-popular-graph-network-packages-v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n.wikipedia.org/wiki/Dunbar%27s_number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12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jstor.org/stable/2776392" TargetMode="External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hyperlink" Target="https://www.youtube.com/watch?v=6w4K3Gt2SWk" TargetMode="External"/><Relationship Id="rId6" Type="http://schemas.openxmlformats.org/officeDocument/2006/relationships/hyperlink" Target="https://www.youtube.com/watch?v=6w4K3Gt2SWk" TargetMode="External"/><Relationship Id="rId7" Type="http://schemas.openxmlformats.org/officeDocument/2006/relationships/hyperlink" Target="https://www.youtube.com/watch?v=6w4K3Gt2SWk" TargetMode="External"/><Relationship Id="rId8" Type="http://schemas.openxmlformats.org/officeDocument/2006/relationships/hyperlink" Target="https://www.youtube.com/watch?v=6w4K3Gt2SW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v=6w4K3Gt2SWk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hyperlink" Target="https://www.youtube.com/watch?v=5nYVFO5zZiM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Erd%C5%91s%E2%80%93R%C3%A9nyi_model" TargetMode="External"/><Relationship Id="rId4" Type="http://schemas.openxmlformats.org/officeDocument/2006/relationships/hyperlink" Target="https://ecommons.cornell.edu/bitstream/handle/1813/7430/99-1776.pdf" TargetMode="External"/><Relationship Id="rId5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ikispeedia.net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ted.com/talks/nicholas_christakis_the_hidden_influence_of_social_networks" TargetMode="External"/><Relationship Id="rId4" Type="http://schemas.openxmlformats.org/officeDocument/2006/relationships/hyperlink" Target="https://www.pnas.org/content/106/51/21544.short" TargetMode="External"/><Relationship Id="rId5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n.wikipedia.org/wiki/Centralit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rose-hulman.edu/~bryan/googleFinalVersionFixed.pdf" TargetMode="External"/><Relationship Id="rId4" Type="http://schemas.openxmlformats.org/officeDocument/2006/relationships/image" Target="../media/image3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.epfl.ch/ada2023-lec12-feedback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eb.stanford.edu/class/cs224w//#resourc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50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0"/>
          <p:cNvSpPr txBox="1"/>
          <p:nvPr/>
        </p:nvSpPr>
        <p:spPr>
          <a:xfrm>
            <a:off x="4404700" y="1160550"/>
            <a:ext cx="4231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12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Handling network data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 Dec 2023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Entities:</a:t>
            </a:r>
            <a:br>
              <a:rPr lang="en" sz="2400"/>
            </a:br>
            <a:r>
              <a:rPr lang="en" sz="2400"/>
              <a:t>nodes/vertices  </a:t>
            </a:r>
            <a:r>
              <a:rPr i="1" lang="en" sz="2400"/>
              <a:t>V</a:t>
            </a:r>
            <a:endParaRPr i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Relationships/interactions:</a:t>
            </a:r>
            <a:br>
              <a:rPr lang="en" sz="2400"/>
            </a:br>
            <a:r>
              <a:rPr lang="en" sz="2400"/>
              <a:t>edges/links  </a:t>
            </a:r>
            <a:r>
              <a:rPr i="1" lang="en" sz="2400"/>
              <a:t>E</a:t>
            </a:r>
            <a:endParaRPr i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Entire system:</a:t>
            </a:r>
            <a:br>
              <a:rPr lang="en" sz="2400"/>
            </a:br>
            <a:r>
              <a:rPr lang="en" sz="2400"/>
              <a:t>graph  </a:t>
            </a:r>
            <a:r>
              <a:rPr i="1" lang="en" sz="2400"/>
              <a:t>G</a:t>
            </a:r>
            <a:r>
              <a:rPr lang="en" sz="2400"/>
              <a:t> = (</a:t>
            </a:r>
            <a:r>
              <a:rPr i="1" lang="en" sz="2400"/>
              <a:t>V</a:t>
            </a:r>
            <a:r>
              <a:rPr lang="en" sz="2400"/>
              <a:t>, </a:t>
            </a:r>
            <a:r>
              <a:rPr i="1" lang="en" sz="2400"/>
              <a:t>E</a:t>
            </a:r>
            <a:r>
              <a:rPr lang="en" sz="2400"/>
              <a:t>)</a:t>
            </a:r>
            <a:endParaRPr sz="2400"/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basic type: undirected graphs</a:t>
            </a:r>
            <a:endParaRPr/>
          </a:p>
        </p:txBody>
      </p:sp>
      <p:sp>
        <p:nvSpPr>
          <p:cNvPr id="326" name="Google Shape;326;p5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474" y="3219300"/>
            <a:ext cx="4042699" cy="17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9"/>
          <p:cNvPicPr preferRelativeResize="0"/>
          <p:nvPr/>
        </p:nvPicPr>
        <p:blipFill rotWithShape="1">
          <a:blip r:embed="rId3">
            <a:alphaModFix/>
          </a:blip>
          <a:srcRect b="35098" l="90848" r="3157" t="49130"/>
          <a:stretch/>
        </p:blipFill>
        <p:spPr>
          <a:xfrm>
            <a:off x="3534149" y="1637201"/>
            <a:ext cx="242324" cy="2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9"/>
          <p:cNvPicPr preferRelativeResize="0"/>
          <p:nvPr/>
        </p:nvPicPr>
        <p:blipFill rotWithShape="1">
          <a:blip r:embed="rId3">
            <a:alphaModFix/>
          </a:blip>
          <a:srcRect b="22815" l="16172" r="74441" t="54809"/>
          <a:stretch/>
        </p:blipFill>
        <p:spPr>
          <a:xfrm>
            <a:off x="3113549" y="2345450"/>
            <a:ext cx="379476" cy="3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degree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 rotWithShape="1">
          <a:blip r:embed="rId3">
            <a:alphaModFix/>
          </a:blip>
          <a:srcRect b="0" l="6646" r="0" t="0"/>
          <a:stretch/>
        </p:blipFill>
        <p:spPr>
          <a:xfrm>
            <a:off x="580650" y="2059075"/>
            <a:ext cx="8535926" cy="24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0"/>
          <p:cNvSpPr/>
          <p:nvPr/>
        </p:nvSpPr>
        <p:spPr>
          <a:xfrm>
            <a:off x="3973075" y="3643875"/>
            <a:ext cx="51342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graphs: undirected vs. directed</a:t>
            </a:r>
            <a:endParaRPr/>
          </a:p>
        </p:txBody>
      </p:sp>
      <p:sp>
        <p:nvSpPr>
          <p:cNvPr id="343" name="Google Shape;343;p6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88" y="1331603"/>
            <a:ext cx="6013619" cy="37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183575" y="129775"/>
            <a:ext cx="5207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node degree</a:t>
            </a:r>
            <a:endParaRPr/>
          </a:p>
        </p:txBody>
      </p:sp>
      <p:sp>
        <p:nvSpPr>
          <p:cNvPr id="350" name="Google Shape;350;p6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48" y="1215778"/>
            <a:ext cx="6169105" cy="377531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/>
          <p:nvPr/>
        </p:nvSpPr>
        <p:spPr>
          <a:xfrm>
            <a:off x="7246631" y="2322575"/>
            <a:ext cx="3795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62"/>
          <p:cNvSpPr/>
          <p:nvPr/>
        </p:nvSpPr>
        <p:spPr>
          <a:xfrm>
            <a:off x="4650047" y="4392300"/>
            <a:ext cx="4527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2"/>
          <p:cNvSpPr/>
          <p:nvPr/>
        </p:nvSpPr>
        <p:spPr>
          <a:xfrm>
            <a:off x="4144825" y="2322500"/>
            <a:ext cx="3654000" cy="59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62"/>
          <p:cNvGrpSpPr/>
          <p:nvPr/>
        </p:nvGrpSpPr>
        <p:grpSpPr>
          <a:xfrm>
            <a:off x="6041425" y="90101"/>
            <a:ext cx="3022500" cy="4719060"/>
            <a:chOff x="4596969" y="1383190"/>
            <a:chExt cx="3022500" cy="4719060"/>
          </a:xfrm>
        </p:grpSpPr>
        <p:sp>
          <p:nvSpPr>
            <p:cNvPr id="356" name="Google Shape;356;p62"/>
            <p:cNvSpPr txBox="1"/>
            <p:nvPr/>
          </p:nvSpPr>
          <p:spPr>
            <a:xfrm>
              <a:off x="4596969" y="1383190"/>
              <a:ext cx="3022500" cy="13011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POLLING TIME</a:t>
              </a:r>
              <a:endParaRPr b="1" sz="23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Scan QR code or go to</a:t>
              </a:r>
              <a:br>
                <a:rPr lang="en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u="sng">
                  <a:solidFill>
                    <a:srgbClr val="0277BD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https://web.speakup.info/room/join/66626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57" name="Google Shape;35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70" y="2743829"/>
              <a:ext cx="988575" cy="183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57117" y="4639875"/>
              <a:ext cx="1462350" cy="1462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62"/>
          <p:cNvSpPr/>
          <p:nvPr/>
        </p:nvSpPr>
        <p:spPr>
          <a:xfrm>
            <a:off x="6247520" y="4442375"/>
            <a:ext cx="12108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2"/>
          <p:cNvSpPr/>
          <p:nvPr/>
        </p:nvSpPr>
        <p:spPr>
          <a:xfrm>
            <a:off x="1197025" y="2936475"/>
            <a:ext cx="6209700" cy="20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183575" y="129775"/>
            <a:ext cx="5207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node degree</a:t>
            </a:r>
            <a:endParaRPr/>
          </a:p>
        </p:txBody>
      </p:sp>
      <p:sp>
        <p:nvSpPr>
          <p:cNvPr id="366" name="Google Shape;366;p6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48" y="1215778"/>
            <a:ext cx="6169105" cy="377531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3"/>
          <p:cNvSpPr/>
          <p:nvPr/>
        </p:nvSpPr>
        <p:spPr>
          <a:xfrm>
            <a:off x="4650047" y="4392300"/>
            <a:ext cx="4527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3"/>
          <p:cNvSpPr/>
          <p:nvPr/>
        </p:nvSpPr>
        <p:spPr>
          <a:xfrm>
            <a:off x="6247520" y="4442375"/>
            <a:ext cx="12108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graphs: weighted</a:t>
            </a:r>
            <a:endParaRPr/>
          </a:p>
        </p:txBody>
      </p:sp>
      <p:sp>
        <p:nvSpPr>
          <p:cNvPr id="375" name="Google Shape;375;p6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64"/>
          <p:cNvPicPr preferRelativeResize="0"/>
          <p:nvPr/>
        </p:nvPicPr>
        <p:blipFill rotWithShape="1">
          <a:blip r:embed="rId3">
            <a:alphaModFix/>
          </a:blip>
          <a:srcRect b="53364" l="0" r="0" t="0"/>
          <a:stretch/>
        </p:blipFill>
        <p:spPr>
          <a:xfrm>
            <a:off x="756863" y="1311774"/>
            <a:ext cx="7630273" cy="227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4"/>
          <p:cNvPicPr preferRelativeResize="0"/>
          <p:nvPr/>
        </p:nvPicPr>
        <p:blipFill rotWithShape="1">
          <a:blip r:embed="rId3">
            <a:alphaModFix/>
          </a:blip>
          <a:srcRect b="0" l="0" r="0" t="94430"/>
          <a:stretch/>
        </p:blipFill>
        <p:spPr>
          <a:xfrm>
            <a:off x="483125" y="3998951"/>
            <a:ext cx="8590725" cy="3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graphs: bipartite</a:t>
            </a:r>
            <a:endParaRPr/>
          </a:p>
        </p:txBody>
      </p:sp>
      <p:sp>
        <p:nvSpPr>
          <p:cNvPr id="383" name="Google Shape;383;p6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63" y="1215778"/>
            <a:ext cx="6275073" cy="377532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5"/>
          <p:cNvSpPr/>
          <p:nvPr/>
        </p:nvSpPr>
        <p:spPr>
          <a:xfrm>
            <a:off x="1838800" y="2002225"/>
            <a:ext cx="2349600" cy="2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5"/>
          <p:cNvSpPr/>
          <p:nvPr/>
        </p:nvSpPr>
        <p:spPr>
          <a:xfrm>
            <a:off x="5132485" y="1843494"/>
            <a:ext cx="685200" cy="2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5"/>
          <p:cNvSpPr/>
          <p:nvPr/>
        </p:nvSpPr>
        <p:spPr>
          <a:xfrm>
            <a:off x="5192529" y="1802632"/>
            <a:ext cx="685200" cy="2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/>
        </p:nvSpPr>
        <p:spPr>
          <a:xfrm>
            <a:off x="3962983" y="3859472"/>
            <a:ext cx="29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B029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(a.k.a. “projections”):</a:t>
            </a:r>
            <a:endParaRPr b="1" sz="2200">
              <a:solidFill>
                <a:srgbClr val="DB029E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 of bipartite graph</a:t>
            </a:r>
            <a:endParaRPr/>
          </a:p>
        </p:txBody>
      </p:sp>
      <p:sp>
        <p:nvSpPr>
          <p:cNvPr id="394" name="Google Shape;394;p6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593" y="1215778"/>
            <a:ext cx="5980815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38" y="1215778"/>
            <a:ext cx="6546724" cy="370247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flavor networks</a:t>
            </a:r>
            <a:endParaRPr/>
          </a:p>
        </p:txBody>
      </p:sp>
      <p:sp>
        <p:nvSpPr>
          <p:cNvPr id="403" name="Google Shape;403;p67"/>
          <p:cNvSpPr txBox="1"/>
          <p:nvPr/>
        </p:nvSpPr>
        <p:spPr>
          <a:xfrm>
            <a:off x="7966075" y="4458150"/>
            <a:ext cx="893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paper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/>
          <p:nvPr>
            <p:ph type="title"/>
          </p:nvPr>
        </p:nvSpPr>
        <p:spPr>
          <a:xfrm>
            <a:off x="457200" y="18823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graphs on computers</a:t>
            </a:r>
            <a:endParaRPr/>
          </a:p>
        </p:txBody>
      </p:sp>
      <p:sp>
        <p:nvSpPr>
          <p:cNvPr id="409" name="Google Shape;409;p6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457200" y="1206450"/>
            <a:ext cx="83922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Homework H2 is being graded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Feedback to be released next week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 p</a:t>
            </a:r>
            <a:r>
              <a:rPr lang="en" sz="2200"/>
              <a:t>rojec</a:t>
            </a:r>
            <a:r>
              <a:rPr lang="en" sz="2200"/>
              <a:t>t milestone P3 due on Fri 22 Dec 202</a:t>
            </a:r>
            <a:r>
              <a:rPr lang="en" sz="2200"/>
              <a:t>3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Friday’s lab session: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Project office hour (on Zoom)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Second-to-last project office hour before due date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To secure your team’s personal time slot, follow protocol described in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this Ed post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Exercises on handling networks (in BCH 2201)</a:t>
            </a:r>
            <a:endParaRPr sz="2200">
              <a:solidFill>
                <a:schemeClr val="dk2"/>
              </a:solidFill>
            </a:endParaRPr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</a:pPr>
            <a:r>
              <a:rPr lang="en" sz="2200">
                <a:solidFill>
                  <a:schemeClr val="dk2"/>
                </a:solidFill>
              </a:rPr>
              <a:t>In parallel to office hour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62" name="Google Shape;262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63" name="Google Shape;263;p5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457200" y="205975"/>
            <a:ext cx="8371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graphs on computers: adjacency matrix</a:t>
            </a:r>
            <a:endParaRPr/>
          </a:p>
        </p:txBody>
      </p:sp>
      <p:sp>
        <p:nvSpPr>
          <p:cNvPr id="415" name="Google Shape;415;p6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63" y="1361075"/>
            <a:ext cx="4645274" cy="368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457200" y="205975"/>
            <a:ext cx="8371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djacency matrix usually sparse</a:t>
            </a:r>
            <a:endParaRPr/>
          </a:p>
        </p:txBody>
      </p:sp>
      <p:sp>
        <p:nvSpPr>
          <p:cNvPr id="422" name="Google Shape;422;p7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9" y="1215775"/>
            <a:ext cx="3784282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>
            <p:ph type="title"/>
          </p:nvPr>
        </p:nvSpPr>
        <p:spPr>
          <a:xfrm>
            <a:off x="457200" y="205975"/>
            <a:ext cx="8371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graphs on computers: edge list</a:t>
            </a:r>
            <a:endParaRPr/>
          </a:p>
        </p:txBody>
      </p:sp>
      <p:sp>
        <p:nvSpPr>
          <p:cNvPr id="429" name="Google Shape;429;p7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212" y="1367250"/>
            <a:ext cx="6021576" cy="36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457200" y="205975"/>
            <a:ext cx="8371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graphs on computers: adjacency list</a:t>
            </a:r>
            <a:endParaRPr/>
          </a:p>
        </p:txBody>
      </p:sp>
      <p:sp>
        <p:nvSpPr>
          <p:cNvPr id="436" name="Google Shape;436;p7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664" y="1291975"/>
            <a:ext cx="6136671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idx="1" type="body"/>
          </p:nvPr>
        </p:nvSpPr>
        <p:spPr>
          <a:xfrm>
            <a:off x="457200" y="1112450"/>
            <a:ext cx="80448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Good overview + benchmark </a:t>
            </a:r>
            <a:r>
              <a:rPr lang="en" sz="2100"/>
              <a:t>available</a:t>
            </a:r>
            <a:r>
              <a:rPr lang="en" sz="2100"/>
              <a:t>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here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NetworkX</a:t>
            </a:r>
            <a:endParaRPr sz="2100"/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lang="en" sz="2100"/>
              <a:t>Written in Python</a:t>
            </a:r>
            <a:endParaRPr sz="2100"/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Popular but slow</a:t>
            </a:r>
            <a:endParaRPr sz="2100"/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Ok when your graph is small</a:t>
            </a:r>
            <a:endParaRPr sz="2100"/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This Friday’s lab session: intro to NetworkX</a:t>
            </a:r>
            <a:endParaRPr b="1"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NetworkKit, </a:t>
            </a:r>
            <a:r>
              <a:rPr lang="en" sz="2100"/>
              <a:t>SNAP, iGraph, graph-tool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Char char="○"/>
            </a:pPr>
            <a:r>
              <a:rPr lang="en" sz="2100">
                <a:solidFill>
                  <a:schemeClr val="dk2"/>
                </a:solidFill>
              </a:rPr>
              <a:t>Written in C++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Char char="○"/>
            </a:pPr>
            <a:r>
              <a:rPr lang="en" sz="2100">
                <a:solidFill>
                  <a:schemeClr val="dk2"/>
                </a:solidFill>
              </a:rPr>
              <a:t>Much faster than NetworkX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Char char="○"/>
            </a:pPr>
            <a:r>
              <a:rPr lang="en" sz="2100">
                <a:solidFill>
                  <a:schemeClr val="dk2"/>
                </a:solidFill>
              </a:rPr>
              <a:t>Libraries also available in other languages (incl. Python)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Char char="○"/>
            </a:pPr>
            <a:r>
              <a:rPr lang="en" sz="2100">
                <a:solidFill>
                  <a:schemeClr val="dk2"/>
                </a:solidFill>
              </a:rPr>
              <a:t>Consider these if your graph is large</a:t>
            </a:r>
            <a:endParaRPr sz="2100"/>
          </a:p>
        </p:txBody>
      </p:sp>
      <p:sp>
        <p:nvSpPr>
          <p:cNvPr id="443" name="Google Shape;443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processing libraries</a:t>
            </a:r>
            <a:endParaRPr/>
          </a:p>
        </p:txBody>
      </p:sp>
      <p:sp>
        <p:nvSpPr>
          <p:cNvPr id="444" name="Google Shape;444;p7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>
            <p:ph type="title"/>
          </p:nvPr>
        </p:nvSpPr>
        <p:spPr>
          <a:xfrm>
            <a:off x="457200" y="18823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</a:t>
            </a:r>
            <a:endParaRPr/>
          </a:p>
        </p:txBody>
      </p:sp>
      <p:sp>
        <p:nvSpPr>
          <p:cNvPr id="450" name="Google Shape;450;p7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idx="1" type="body"/>
          </p:nvPr>
        </p:nvSpPr>
        <p:spPr>
          <a:xfrm>
            <a:off x="457200" y="1341050"/>
            <a:ext cx="80448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Real networks are different from arbitrary graphs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Real networks tend to share certain properties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Remarkable, given the diversity of networks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Information networks (e.g., Web graph, knowledge graphs)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Social networks (e.g., Facebook, sexual networks)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Biological networks (e.g., protein–protein interaction)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… </a:t>
            </a:r>
            <a:endParaRPr sz="2400"/>
          </a:p>
        </p:txBody>
      </p:sp>
      <p:sp>
        <p:nvSpPr>
          <p:cNvPr id="456" name="Google Shape;456;p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</a:t>
            </a:r>
            <a:endParaRPr/>
          </a:p>
        </p:txBody>
      </p:sp>
      <p:sp>
        <p:nvSpPr>
          <p:cNvPr id="457" name="Google Shape;457;p7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457200" y="1341050"/>
            <a:ext cx="5605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Every node connected to only small fraction of all other nodes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i.e., </a:t>
            </a:r>
            <a:r>
              <a:rPr i="1" lang="en" sz="2400"/>
              <a:t>k</a:t>
            </a:r>
            <a:r>
              <a:rPr baseline="-25000" i="1" lang="en" sz="2400"/>
              <a:t>i</a:t>
            </a:r>
            <a:r>
              <a:rPr lang="en" sz="2400"/>
              <a:t> ≪ </a:t>
            </a:r>
            <a:r>
              <a:rPr i="1" lang="en" sz="2400"/>
              <a:t>N</a:t>
            </a:r>
            <a:endParaRPr i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Often bounded by a constant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e.g., social networks: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Dunbar’s number</a:t>
            </a:r>
            <a:r>
              <a:rPr lang="en" sz="2400"/>
              <a:t> (cognitive limit to the number of people with whom one can maintain stable social relationships; allegedly 150)</a:t>
            </a:r>
            <a:endParaRPr sz="2400"/>
          </a:p>
        </p:txBody>
      </p:sp>
      <p:sp>
        <p:nvSpPr>
          <p:cNvPr id="463" name="Google Shape;463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sparsity</a:t>
            </a:r>
            <a:endParaRPr/>
          </a:p>
        </p:txBody>
      </p:sp>
      <p:sp>
        <p:nvSpPr>
          <p:cNvPr id="464" name="Google Shape;464;p7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3" y="1599825"/>
            <a:ext cx="2750099" cy="274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77"/>
          <p:cNvSpPr txBox="1"/>
          <p:nvPr/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Info</a:t>
            </a:r>
            <a:r>
              <a:rPr b="1" lang="en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mercial break</a:t>
            </a:r>
            <a:endParaRPr sz="4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2" name="Google Shape;4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50" y="999859"/>
            <a:ext cx="3568491" cy="404131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7"/>
          <p:cNvSpPr/>
          <p:nvPr/>
        </p:nvSpPr>
        <p:spPr>
          <a:xfrm>
            <a:off x="4436300" y="901775"/>
            <a:ext cx="3906000" cy="1542300"/>
          </a:xfrm>
          <a:prstGeom prst="wedgeRoundRectCallout">
            <a:avLst>
              <a:gd fmla="val -84658" name="adj1"/>
              <a:gd fmla="val 54749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Today!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And happy ADAvent to all of you!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4" name="Google Shape;4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74" y="3647152"/>
            <a:ext cx="3413450" cy="1392625"/>
          </a:xfrm>
          <a:prstGeom prst="rect">
            <a:avLst/>
          </a:prstGeom>
          <a:noFill/>
          <a:ln cap="flat" cmpd="sng" w="9525">
            <a:solidFill>
              <a:srgbClr val="9194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p77"/>
          <p:cNvSpPr txBox="1"/>
          <p:nvPr/>
        </p:nvSpPr>
        <p:spPr>
          <a:xfrm>
            <a:off x="5037837" y="3311516"/>
            <a:ext cx="265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wiki fact: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7"/>
          <p:cNvSpPr/>
          <p:nvPr/>
        </p:nvSpPr>
        <p:spPr>
          <a:xfrm>
            <a:off x="6720401" y="4305300"/>
            <a:ext cx="184200" cy="134100"/>
          </a:xfrm>
          <a:custGeom>
            <a:rect b="b" l="l" r="r" t="t"/>
            <a:pathLst>
              <a:path extrusionOk="0" h="5364" w="7368">
                <a:moveTo>
                  <a:pt x="4742" y="0"/>
                </a:moveTo>
                <a:cubicBezTo>
                  <a:pt x="2798" y="0"/>
                  <a:pt x="-795" y="1932"/>
                  <a:pt x="170" y="3620"/>
                </a:cubicBezTo>
                <a:cubicBezTo>
                  <a:pt x="1311" y="5617"/>
                  <a:pt x="5261" y="5854"/>
                  <a:pt x="7028" y="4382"/>
                </a:cubicBezTo>
                <a:cubicBezTo>
                  <a:pt x="8219" y="3390"/>
                  <a:pt x="5911" y="572"/>
                  <a:pt x="4361" y="572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Google Shape;477;p77"/>
          <p:cNvSpPr/>
          <p:nvPr/>
        </p:nvSpPr>
        <p:spPr>
          <a:xfrm>
            <a:off x="5951529" y="4618343"/>
            <a:ext cx="788775" cy="189350"/>
          </a:xfrm>
          <a:custGeom>
            <a:rect b="b" l="l" r="r" t="t"/>
            <a:pathLst>
              <a:path extrusionOk="0" h="7574" w="31551">
                <a:moveTo>
                  <a:pt x="4827" y="1004"/>
                </a:moveTo>
                <a:cubicBezTo>
                  <a:pt x="2716" y="1004"/>
                  <a:pt x="-972" y="3668"/>
                  <a:pt x="255" y="5385"/>
                </a:cubicBezTo>
                <a:cubicBezTo>
                  <a:pt x="3616" y="10089"/>
                  <a:pt x="11825" y="5515"/>
                  <a:pt x="17590" y="5957"/>
                </a:cubicBezTo>
                <a:cubicBezTo>
                  <a:pt x="22219" y="6312"/>
                  <a:pt x="31034" y="9814"/>
                  <a:pt x="31497" y="5195"/>
                </a:cubicBezTo>
                <a:cubicBezTo>
                  <a:pt x="32368" y="-3490"/>
                  <a:pt x="14318" y="1385"/>
                  <a:pt x="5589" y="1385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degree distribution</a:t>
            </a:r>
            <a:endParaRPr/>
          </a:p>
        </p:txBody>
      </p:sp>
      <p:sp>
        <p:nvSpPr>
          <p:cNvPr id="483" name="Google Shape;483;p7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00" y="1543428"/>
            <a:ext cx="6063599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8"/>
          <p:cNvSpPr/>
          <p:nvPr/>
        </p:nvSpPr>
        <p:spPr>
          <a:xfrm>
            <a:off x="5600700" y="3915150"/>
            <a:ext cx="1915800" cy="138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https://go.epfl.ch/ada2023-lec12-feedback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degree distribution</a:t>
            </a:r>
            <a:endParaRPr/>
          </a:p>
        </p:txBody>
      </p:sp>
      <p:sp>
        <p:nvSpPr>
          <p:cNvPr id="491" name="Google Shape;491;p7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300"/>
            <a:ext cx="4553698" cy="31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degree distribution</a:t>
            </a:r>
            <a:endParaRPr/>
          </a:p>
        </p:txBody>
      </p:sp>
      <p:sp>
        <p:nvSpPr>
          <p:cNvPr id="498" name="Google Shape;498;p8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300"/>
            <a:ext cx="4553698" cy="31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75" y="1650125"/>
            <a:ext cx="4300725" cy="30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0"/>
          <p:cNvSpPr/>
          <p:nvPr/>
        </p:nvSpPr>
        <p:spPr>
          <a:xfrm>
            <a:off x="7397504" y="1949200"/>
            <a:ext cx="12939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0"/>
          <p:cNvSpPr txBox="1"/>
          <p:nvPr/>
        </p:nvSpPr>
        <p:spPr>
          <a:xfrm>
            <a:off x="5374153" y="1235025"/>
            <a:ext cx="26454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Logarithmic axes</a:t>
            </a:r>
            <a:endParaRPr sz="25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0"/>
          <p:cNvSpPr txBox="1"/>
          <p:nvPr/>
        </p:nvSpPr>
        <p:spPr>
          <a:xfrm>
            <a:off x="1487953" y="1235025"/>
            <a:ext cx="26454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Linear axes</a:t>
            </a:r>
            <a:endParaRPr sz="25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80"/>
          <p:cNvCxnSpPr/>
          <p:nvPr/>
        </p:nvCxnSpPr>
        <p:spPr>
          <a:xfrm>
            <a:off x="7104884" y="1952253"/>
            <a:ext cx="0" cy="20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“A friend of my friend is my friend”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Measured via clustering coefficient </a:t>
            </a:r>
            <a:r>
              <a:rPr i="1" lang="en" sz="2400"/>
              <a:t>C</a:t>
            </a:r>
            <a:r>
              <a:rPr baseline="-25000" i="1" lang="en" sz="2400"/>
              <a:t>i</a:t>
            </a:r>
            <a:r>
              <a:rPr lang="en" sz="2400"/>
              <a:t> of node </a:t>
            </a:r>
            <a:r>
              <a:rPr i="1" lang="en" sz="2400"/>
              <a:t>i</a:t>
            </a:r>
            <a:r>
              <a:rPr lang="en" sz="2400"/>
              <a:t>:</a:t>
            </a:r>
            <a:br>
              <a:rPr lang="en" sz="2400"/>
            </a:b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baseline="-25000" i="1" lang="en" sz="2400">
                <a:solidFill>
                  <a:schemeClr val="dk2"/>
                </a:solidFill>
              </a:rPr>
              <a:t>i</a:t>
            </a:r>
            <a:r>
              <a:rPr lang="en" sz="2400"/>
              <a:t> = (#edges among neighbors of 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)</a:t>
            </a:r>
            <a:r>
              <a:rPr i="1" lang="en" sz="2400">
                <a:solidFill>
                  <a:schemeClr val="dk2"/>
                </a:solidFill>
              </a:rPr>
              <a:t> </a:t>
            </a:r>
            <a:r>
              <a:rPr lang="en" sz="2400"/>
              <a:t>/ (#potential edges among</a:t>
            </a:r>
            <a:br>
              <a:rPr lang="en" sz="2400"/>
            </a:br>
            <a:r>
              <a:rPr lang="en" sz="2400"/>
              <a:t>                                                                  neighbors of 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#potential edges among neighbors of 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in undirected graph: </a:t>
            </a:r>
            <a:r>
              <a:rPr i="1" lang="en" sz="2400">
                <a:solidFill>
                  <a:schemeClr val="dk2"/>
                </a:solidFill>
              </a:rPr>
              <a:t>k</a:t>
            </a:r>
            <a:r>
              <a:rPr baseline="-25000"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 (</a:t>
            </a:r>
            <a:r>
              <a:rPr i="1" lang="en" sz="2400">
                <a:solidFill>
                  <a:schemeClr val="dk2"/>
                </a:solidFill>
              </a:rPr>
              <a:t>k</a:t>
            </a:r>
            <a:r>
              <a:rPr baseline="-25000"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 – 1) / 2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baseline="-25000" i="1" lang="en" sz="2400">
                <a:solidFill>
                  <a:schemeClr val="dk2"/>
                </a:solidFill>
              </a:rPr>
              <a:t>A</a:t>
            </a:r>
            <a:r>
              <a:rPr lang="en" sz="2400">
                <a:solidFill>
                  <a:schemeClr val="dk2"/>
                </a:solidFill>
              </a:rPr>
              <a:t> = 1 / (4*3/2) = 1/6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In real networks, nodes have large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lustering </a:t>
            </a:r>
            <a:r>
              <a:rPr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oefficients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10" name="Google Shape;510;p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triadic closure</a:t>
            </a:r>
            <a:endParaRPr/>
          </a:p>
        </p:txBody>
      </p:sp>
      <p:sp>
        <p:nvSpPr>
          <p:cNvPr id="511" name="Google Shape;511;p8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888" y="2872775"/>
            <a:ext cx="2584925" cy="21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Triadic closure makes real networks cluster into locally dense “communities”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Communities connected via</a:t>
            </a:r>
            <a:br>
              <a:rPr lang="en" sz="2400"/>
            </a:br>
            <a:r>
              <a:rPr lang="en" sz="2400"/>
              <a:t>“</a:t>
            </a:r>
            <a:r>
              <a:rPr lang="en" sz="2400"/>
              <a:t>w</a:t>
            </a:r>
            <a:r>
              <a:rPr lang="en" sz="2400"/>
              <a:t>eak ties”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The strength of weak ties</a:t>
            </a:r>
            <a:r>
              <a:rPr lang="en" sz="2400"/>
              <a:t>”</a:t>
            </a:r>
            <a:br>
              <a:rPr lang="en" sz="2400"/>
            </a:br>
            <a:r>
              <a:rPr lang="en" sz="2400"/>
              <a:t>(Granovetter 1973)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Weak ties fill “structural holes”</a:t>
            </a:r>
            <a:endParaRPr sz="2400"/>
          </a:p>
        </p:txBody>
      </p:sp>
      <p:sp>
        <p:nvSpPr>
          <p:cNvPr id="518" name="Google Shape;518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community structure</a:t>
            </a:r>
            <a:endParaRPr/>
          </a:p>
        </p:txBody>
      </p:sp>
      <p:sp>
        <p:nvSpPr>
          <p:cNvPr id="519" name="Google Shape;519;p8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225" y="1988675"/>
            <a:ext cx="4245751" cy="28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real life, communities are often not disjoint,</a:t>
            </a:r>
            <a:br>
              <a:rPr lang="en" sz="2400"/>
            </a:br>
            <a:r>
              <a:rPr lang="en" sz="2400"/>
              <a:t>but overlapping:</a:t>
            </a:r>
            <a:endParaRPr sz="2400"/>
          </a:p>
        </p:txBody>
      </p:sp>
      <p:sp>
        <p:nvSpPr>
          <p:cNvPr id="526" name="Google Shape;526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community structure</a:t>
            </a:r>
            <a:endParaRPr/>
          </a:p>
        </p:txBody>
      </p:sp>
      <p:sp>
        <p:nvSpPr>
          <p:cNvPr id="527" name="Google Shape;527;p8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575" y="1450025"/>
            <a:ext cx="1742073" cy="1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721" y="2242025"/>
            <a:ext cx="4806427" cy="28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3"/>
          <p:cNvSpPr txBox="1"/>
          <p:nvPr/>
        </p:nvSpPr>
        <p:spPr>
          <a:xfrm>
            <a:off x="7596725" y="2537325"/>
            <a:ext cx="1330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George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Costanza’s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i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deal world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; unfortunately not realistic]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/>
          <p:nvPr>
            <p:ph type="title"/>
          </p:nvPr>
        </p:nvSpPr>
        <p:spPr>
          <a:xfrm>
            <a:off x="3271700" y="205975"/>
            <a:ext cx="5415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homework: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watching </a:t>
            </a:r>
            <a:r>
              <a:rPr i="1" lang="en"/>
              <a:t>Seinfeld,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understand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“Worlds Collide” theory</a:t>
            </a:r>
            <a:endParaRPr/>
          </a:p>
        </p:txBody>
      </p:sp>
      <p:sp>
        <p:nvSpPr>
          <p:cNvPr id="536" name="Google Shape;536;p8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88" y="1530150"/>
            <a:ext cx="2377375" cy="33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775" y="230825"/>
            <a:ext cx="1742073" cy="11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average shortest-path length</a:t>
            </a:r>
            <a:endParaRPr/>
          </a:p>
        </p:txBody>
      </p:sp>
      <p:sp>
        <p:nvSpPr>
          <p:cNvPr id="544" name="Google Shape;544;p8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425" y="1342053"/>
            <a:ext cx="6124089" cy="37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5"/>
          <p:cNvSpPr txBox="1"/>
          <p:nvPr/>
        </p:nvSpPr>
        <p:spPr>
          <a:xfrm>
            <a:off x="7646527" y="3075363"/>
            <a:ext cx="1004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</a:t>
            </a:r>
            <a:r>
              <a:rPr lang="en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Movie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average shortest-path length</a:t>
            </a:r>
            <a:endParaRPr/>
          </a:p>
        </p:txBody>
      </p:sp>
      <p:sp>
        <p:nvSpPr>
          <p:cNvPr id="552" name="Google Shape;552;p8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31" y="1368178"/>
            <a:ext cx="5953938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decades, people focused on the fact that short paths exist in social networks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this is true even in random graphs</a:t>
            </a:r>
            <a:br>
              <a:rPr lang="en" sz="2400"/>
            </a:br>
            <a:r>
              <a:rPr lang="en" sz="2400"/>
              <a:t>(e.g.,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Erdős-Rényi model</a:t>
            </a:r>
            <a:r>
              <a:rPr lang="en" sz="2400"/>
              <a:t>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truly amazing fact is not that short </a:t>
            </a:r>
            <a:r>
              <a:rPr lang="en" sz="2400"/>
              <a:t>p</a:t>
            </a:r>
            <a:r>
              <a:rPr lang="en" sz="2400"/>
              <a:t>aths</a:t>
            </a:r>
            <a:br>
              <a:rPr lang="en" sz="2400"/>
            </a:br>
            <a:r>
              <a:rPr lang="en" sz="2400"/>
              <a:t>exist, but that they are discoverable via</a:t>
            </a:r>
            <a:br>
              <a:rPr lang="en" sz="2400"/>
            </a:br>
            <a:r>
              <a:rPr lang="en" sz="2400"/>
              <a:t>greedy decentralized routing (as in Milgram’s</a:t>
            </a:r>
            <a:br>
              <a:rPr lang="en" sz="2400"/>
            </a:br>
            <a:r>
              <a:rPr lang="en" sz="2400"/>
              <a:t>experiment)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Intrigued? Read Jon </a:t>
            </a:r>
            <a:r>
              <a:rPr lang="en" sz="2400">
                <a:solidFill>
                  <a:schemeClr val="dk2"/>
                </a:solidFill>
              </a:rPr>
              <a:t>Kleinberg: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“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The Small-World Problem: An Algorithmic Perspective</a:t>
            </a:r>
            <a:r>
              <a:rPr lang="en" sz="2400">
                <a:solidFill>
                  <a:schemeClr val="dk2"/>
                </a:solidFill>
              </a:rPr>
              <a:t>”</a:t>
            </a:r>
            <a:endParaRPr sz="2400"/>
          </a:p>
        </p:txBody>
      </p:sp>
      <p:sp>
        <p:nvSpPr>
          <p:cNvPr id="559" name="Google Shape;559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navigability</a:t>
            </a:r>
            <a:endParaRPr/>
          </a:p>
        </p:txBody>
      </p:sp>
      <p:sp>
        <p:nvSpPr>
          <p:cNvPr id="560" name="Google Shape;560;p8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87"/>
          <p:cNvPicPr preferRelativeResize="0"/>
          <p:nvPr/>
        </p:nvPicPr>
        <p:blipFill rotWithShape="1">
          <a:blip r:embed="rId5">
            <a:alphaModFix/>
          </a:blip>
          <a:srcRect b="0" l="0" r="4924" t="0"/>
          <a:stretch/>
        </p:blipFill>
        <p:spPr>
          <a:xfrm>
            <a:off x="6665074" y="1795250"/>
            <a:ext cx="2478925" cy="25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8"/>
          <p:cNvSpPr txBox="1"/>
          <p:nvPr>
            <p:ph idx="1" type="body"/>
          </p:nvPr>
        </p:nvSpPr>
        <p:spPr>
          <a:xfrm>
            <a:off x="457200" y="960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Play a game and see for yourself how well you can navigate an a-priori unknown network: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Wikispeedia.net</a:t>
            </a:r>
            <a:r>
              <a:rPr lang="en" sz="2400"/>
              <a:t> </a:t>
            </a:r>
            <a:endParaRPr sz="2400"/>
          </a:p>
        </p:txBody>
      </p:sp>
      <p:sp>
        <p:nvSpPr>
          <p:cNvPr id="567" name="Google Shape;567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believe me?</a:t>
            </a:r>
            <a:endParaRPr/>
          </a:p>
        </p:txBody>
      </p:sp>
      <p:sp>
        <p:nvSpPr>
          <p:cNvPr id="568" name="Google Shape;568;p8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88"/>
          <p:cNvPicPr preferRelativeResize="0"/>
          <p:nvPr/>
        </p:nvPicPr>
        <p:blipFill rotWithShape="1">
          <a:blip r:embed="rId4">
            <a:alphaModFix/>
          </a:blip>
          <a:srcRect b="45277" l="0" r="0" t="0"/>
          <a:stretch/>
        </p:blipFill>
        <p:spPr>
          <a:xfrm>
            <a:off x="1401525" y="2225475"/>
            <a:ext cx="6672249" cy="28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flat tables</a:t>
            </a:r>
            <a:endParaRPr/>
          </a:p>
        </p:txBody>
      </p:sp>
      <p:sp>
        <p:nvSpPr>
          <p:cNvPr id="275" name="Google Shape;275;p5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6" name="Google Shape;276;p53"/>
          <p:cNvGraphicFramePr/>
          <p:nvPr/>
        </p:nvGraphicFramePr>
        <p:xfrm>
          <a:off x="993600" y="185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{165EE47B-305D-4F21-90A8-136C40D38CF1}</a:tableStyleId>
              </a:tblPr>
              <a:tblGrid>
                <a:gridCol w="832275"/>
                <a:gridCol w="832275"/>
                <a:gridCol w="832275"/>
              </a:tblGrid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Bob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7" name="Google Shape;277;p53"/>
          <p:cNvGraphicFramePr/>
          <p:nvPr/>
        </p:nvGraphicFramePr>
        <p:xfrm>
          <a:off x="5413200" y="15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{165EE47B-305D-4F21-90A8-136C40D38CF1}</a:tableStyleId>
              </a:tblPr>
              <a:tblGrid>
                <a:gridCol w="1322700"/>
                <a:gridCol w="1322700"/>
              </a:tblGrid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husband_id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wife_id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6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8" name="Google Shape;278;p53"/>
          <p:cNvSpPr txBox="1"/>
          <p:nvPr/>
        </p:nvSpPr>
        <p:spPr>
          <a:xfrm>
            <a:off x="946925" y="1300575"/>
            <a:ext cx="26454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People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3"/>
          <p:cNvSpPr txBox="1"/>
          <p:nvPr/>
        </p:nvSpPr>
        <p:spPr>
          <a:xfrm>
            <a:off x="5366525" y="995775"/>
            <a:ext cx="26454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Marriages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22" y="3711156"/>
            <a:ext cx="1820376" cy="13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49" y="3763275"/>
            <a:ext cx="1809863" cy="13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“Birds of a feather flock together”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Especially in social networks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Big confound and cause of debate:</a:t>
            </a:r>
            <a:br>
              <a:rPr lang="en" sz="2400"/>
            </a:br>
            <a:r>
              <a:rPr lang="en" sz="2400"/>
              <a:t>Influence vs. homophily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E.g., obese people’s friends are more</a:t>
            </a:r>
            <a:br>
              <a:rPr lang="en" sz="2400"/>
            </a:br>
            <a:r>
              <a:rPr lang="en" sz="2400"/>
              <a:t>l</a:t>
            </a:r>
            <a:r>
              <a:rPr lang="en" sz="2400"/>
              <a:t>ikely to also be obese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Influence: I copy eating behavior of those around me </a:t>
            </a:r>
            <a:r>
              <a:rPr lang="en" sz="1600"/>
              <a:t>[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argument for influence</a:t>
            </a:r>
            <a:r>
              <a:rPr lang="en" sz="1600"/>
              <a:t>]</a:t>
            </a:r>
            <a:endParaRPr sz="16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Homophily: people with similar eating behavior prone to become friends </a:t>
            </a:r>
            <a:r>
              <a:rPr lang="en" sz="1600">
                <a:solidFill>
                  <a:schemeClr val="dk2"/>
                </a:solidFill>
              </a:rPr>
              <a:t>[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argument for homophily</a:t>
            </a:r>
            <a:r>
              <a:rPr lang="en" sz="1600">
                <a:solidFill>
                  <a:schemeClr val="dk2"/>
                </a:solidFill>
              </a:rPr>
              <a:t>]</a:t>
            </a:r>
            <a:endParaRPr sz="2400"/>
          </a:p>
        </p:txBody>
      </p:sp>
      <p:sp>
        <p:nvSpPr>
          <p:cNvPr id="575" name="Google Shape;575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homophily/heterophily</a:t>
            </a:r>
            <a:endParaRPr/>
          </a:p>
        </p:txBody>
      </p:sp>
      <p:sp>
        <p:nvSpPr>
          <p:cNvPr id="576" name="Google Shape;576;p8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399" y="1341050"/>
            <a:ext cx="3143352" cy="18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0"/>
          <p:cNvSpPr txBox="1"/>
          <p:nvPr>
            <p:ph idx="1" type="body"/>
          </p:nvPr>
        </p:nvSpPr>
        <p:spPr>
          <a:xfrm>
            <a:off x="457200" y="1341050"/>
            <a:ext cx="83922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Real-world networks (across many types)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</a:t>
            </a:r>
            <a:r>
              <a:rPr lang="en" sz="2400"/>
              <a:t>re sparsely connected,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</a:t>
            </a:r>
            <a:r>
              <a:rPr lang="en" sz="2400"/>
              <a:t>ut </a:t>
            </a:r>
            <a:r>
              <a:rPr lang="en" sz="2400"/>
              <a:t>s</a:t>
            </a:r>
            <a:r>
              <a:rPr lang="en" sz="2400"/>
              <a:t>ome nodes are much more connected than most others (i.e., skewed degree distribution);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</a:t>
            </a:r>
            <a:r>
              <a:rPr lang="en" sz="2400"/>
              <a:t>orm locally dense clusters via triadic closure,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</a:t>
            </a:r>
            <a:r>
              <a:rPr lang="en" sz="2400"/>
              <a:t>hich leads to community structure;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</a:t>
            </a:r>
            <a:r>
              <a:rPr lang="en" sz="2400"/>
              <a:t>ave short paths between random node pairs (partly due to “hubs” [skewed degree distribution!]),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</a:t>
            </a:r>
            <a:r>
              <a:rPr lang="en" sz="2400"/>
              <a:t>nd the short paths are easily discoverable.</a:t>
            </a:r>
            <a:endParaRPr sz="2400"/>
          </a:p>
        </p:txBody>
      </p:sp>
      <p:sp>
        <p:nvSpPr>
          <p:cNvPr id="583" name="Google Shape;583;p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real-world networks: summary</a:t>
            </a:r>
            <a:endParaRPr/>
          </a:p>
        </p:txBody>
      </p:sp>
      <p:sp>
        <p:nvSpPr>
          <p:cNvPr id="584" name="Google Shape;584;p9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1"/>
          <p:cNvSpPr txBox="1"/>
          <p:nvPr>
            <p:ph type="title"/>
          </p:nvPr>
        </p:nvSpPr>
        <p:spPr>
          <a:xfrm>
            <a:off x="457200" y="18823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node importance</a:t>
            </a:r>
            <a:endParaRPr/>
          </a:p>
        </p:txBody>
      </p:sp>
      <p:sp>
        <p:nvSpPr>
          <p:cNvPr id="590" name="Google Shape;590;p9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2"/>
          <p:cNvSpPr txBox="1"/>
          <p:nvPr>
            <p:ph idx="1" type="body"/>
          </p:nvPr>
        </p:nvSpPr>
        <p:spPr>
          <a:xfrm>
            <a:off x="457200" y="1552550"/>
            <a:ext cx="83922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Formalized via </a:t>
            </a:r>
            <a:r>
              <a:rPr i="1" lang="en" sz="2400" u="sng">
                <a:solidFill>
                  <a:schemeClr val="hlink"/>
                </a:solidFill>
                <a:hlinkClick r:id="rId3"/>
              </a:rPr>
              <a:t>centrality measures</a:t>
            </a:r>
            <a:endParaRPr i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Map each node </a:t>
            </a:r>
            <a:r>
              <a:rPr i="1" lang="en" sz="2400"/>
              <a:t>i</a:t>
            </a:r>
            <a:r>
              <a:rPr lang="en" sz="2400"/>
              <a:t> to a scalar value </a:t>
            </a:r>
            <a:r>
              <a:rPr i="1" lang="en" sz="2400"/>
              <a:t>C</a:t>
            </a:r>
            <a:r>
              <a:rPr lang="en" sz="2400"/>
              <a:t>(</a:t>
            </a:r>
            <a:r>
              <a:rPr i="1" lang="en" sz="2400"/>
              <a:t>i</a:t>
            </a:r>
            <a:r>
              <a:rPr lang="en" sz="2400"/>
              <a:t>) capturing its importance in the overall network</a:t>
            </a:r>
            <a:endParaRPr sz="2400"/>
          </a:p>
        </p:txBody>
      </p:sp>
      <p:sp>
        <p:nvSpPr>
          <p:cNvPr id="596" name="Google Shape;596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“importance” of a node?</a:t>
            </a:r>
            <a:endParaRPr/>
          </a:p>
        </p:txBody>
      </p:sp>
      <p:sp>
        <p:nvSpPr>
          <p:cNvPr id="597" name="Google Shape;597;p9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Simplest centrality measure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neighbors → important node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) = number of neighbors of 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Very brittle, easy to “rig”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E.g., Twitter: scam account, followed by 100,000 other scam accounts</a:t>
            </a:r>
            <a:endParaRPr sz="2400"/>
          </a:p>
        </p:txBody>
      </p:sp>
      <p:sp>
        <p:nvSpPr>
          <p:cNvPr id="603" name="Google Shape;603;p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</a:t>
            </a:r>
            <a:r>
              <a:rPr lang="en"/>
              <a:t> centrality</a:t>
            </a:r>
            <a:endParaRPr/>
          </a:p>
        </p:txBody>
      </p:sp>
      <p:sp>
        <p:nvSpPr>
          <p:cNvPr id="604" name="Google Shape;604;p9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4"/>
          <p:cNvSpPr txBox="1"/>
          <p:nvPr>
            <p:ph idx="1" type="body"/>
          </p:nvPr>
        </p:nvSpPr>
        <p:spPr>
          <a:xfrm>
            <a:off x="457200" y="971550"/>
            <a:ext cx="8229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Farness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) = total distance to 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 from other nodes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) = 1 / Farness(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)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Reciprocal to turn farness into closeness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Only defined for connected graphs (otherwise </a:t>
            </a:r>
            <a:r>
              <a:rPr i="1" lang="en" sz="2400">
                <a:solidFill>
                  <a:schemeClr val="dk2"/>
                </a:solidFill>
              </a:rPr>
              <a:t>d</a:t>
            </a:r>
            <a:r>
              <a:rPr lang="en" sz="2400">
                <a:solidFill>
                  <a:schemeClr val="dk2"/>
                </a:solidFill>
              </a:rPr>
              <a:t> infinite)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Under closeness centrality, nodes that are easy to reach from anywhere in the network are considered important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Variant: harmonic centrality: switch sum and reciprocal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) = total reciprocal distance of 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 to other nodes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Defined even for disconnected graphs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(define 1/</a:t>
            </a:r>
            <a:r>
              <a:rPr i="1" lang="en" sz="2400">
                <a:solidFill>
                  <a:schemeClr val="dk2"/>
                </a:solidFill>
              </a:rPr>
              <a:t>d</a:t>
            </a:r>
            <a:r>
              <a:rPr lang="en" sz="2400">
                <a:solidFill>
                  <a:schemeClr val="dk2"/>
                </a:solidFill>
              </a:rPr>
              <a:t> of disconnected nodes as 0)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10" name="Google Shape;610;p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Closeness</a:t>
            </a:r>
            <a:r>
              <a:rPr lang="en"/>
              <a:t> centrality</a:t>
            </a:r>
            <a:endParaRPr/>
          </a:p>
        </p:txBody>
      </p:sp>
      <p:sp>
        <p:nvSpPr>
          <p:cNvPr id="611" name="Google Shape;611;p9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525" y="1358590"/>
            <a:ext cx="1866600" cy="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199" y="4083389"/>
            <a:ext cx="1785625" cy="6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4"/>
          <p:cNvPicPr preferRelativeResize="0"/>
          <p:nvPr/>
        </p:nvPicPr>
        <p:blipFill rotWithShape="1">
          <a:blip r:embed="rId3">
            <a:alphaModFix/>
          </a:blip>
          <a:srcRect b="0" l="0" r="68566" t="19374"/>
          <a:stretch/>
        </p:blipFill>
        <p:spPr>
          <a:xfrm>
            <a:off x="7118525" y="4150986"/>
            <a:ext cx="586751" cy="5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5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i="1" lang="en" sz="2400">
                <a:solidFill>
                  <a:schemeClr val="dk2"/>
                </a:solidFill>
              </a:rPr>
              <a:t>C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r>
              <a:rPr lang="en" sz="2400">
                <a:solidFill>
                  <a:schemeClr val="dk2"/>
                </a:solidFill>
              </a:rPr>
              <a:t>) = average fraction of all shortest paths in the network that pass through node </a:t>
            </a:r>
            <a:r>
              <a:rPr i="1" lang="en" sz="2400">
                <a:solidFill>
                  <a:schemeClr val="dk2"/>
                </a:solidFill>
              </a:rPr>
              <a:t>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Computation of betweenness centrality of node </a:t>
            </a:r>
            <a:r>
              <a:rPr i="1" lang="en" sz="2400"/>
              <a:t>i</a:t>
            </a:r>
            <a:r>
              <a:rPr lang="en" sz="2400"/>
              <a:t>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 each pair of vertices (</a:t>
            </a:r>
            <a:r>
              <a:rPr i="1" lang="en" sz="2400">
                <a:solidFill>
                  <a:schemeClr val="dk2"/>
                </a:solidFill>
              </a:rPr>
              <a:t>s</a:t>
            </a:r>
            <a:r>
              <a:rPr lang="en" sz="2400">
                <a:solidFill>
                  <a:schemeClr val="dk2"/>
                </a:solidFill>
              </a:rPr>
              <a:t>, </a:t>
            </a:r>
            <a:r>
              <a:rPr i="1" lang="en" sz="2400">
                <a:solidFill>
                  <a:schemeClr val="dk2"/>
                </a:solidFill>
              </a:rPr>
              <a:t>t</a:t>
            </a:r>
            <a:r>
              <a:rPr lang="en" sz="2400"/>
              <a:t>):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Find</a:t>
            </a:r>
            <a:r>
              <a:rPr lang="en" sz="2400"/>
              <a:t> al</a:t>
            </a:r>
            <a:r>
              <a:rPr lang="en"/>
              <a:t>l </a:t>
            </a:r>
            <a:r>
              <a:rPr lang="en" sz="2400"/>
              <a:t>shortest paths </a:t>
            </a:r>
            <a:r>
              <a:rPr lang="en"/>
              <a:t>from</a:t>
            </a:r>
            <a:r>
              <a:rPr lang="en" sz="2400"/>
              <a:t> </a:t>
            </a:r>
            <a:r>
              <a:rPr i="1" lang="en"/>
              <a:t>s</a:t>
            </a:r>
            <a:r>
              <a:rPr lang="en"/>
              <a:t> to </a:t>
            </a:r>
            <a:r>
              <a:rPr i="1" lang="en"/>
              <a:t>t</a:t>
            </a:r>
            <a:endParaRPr i="1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Compute</a:t>
            </a:r>
            <a:r>
              <a:rPr lang="en" sz="2400"/>
              <a:t> the</a:t>
            </a:r>
            <a:r>
              <a:rPr lang="en"/>
              <a:t> </a:t>
            </a:r>
            <a:r>
              <a:rPr lang="en" sz="2400"/>
              <a:t>fraction of these</a:t>
            </a:r>
            <a:br>
              <a:rPr lang="en"/>
            </a:br>
            <a:r>
              <a:rPr lang="en" sz="2400"/>
              <a:t>shortest paths</a:t>
            </a:r>
            <a:r>
              <a:rPr lang="en"/>
              <a:t> </a:t>
            </a:r>
            <a:r>
              <a:rPr lang="en" sz="2400"/>
              <a:t>that pass through </a:t>
            </a:r>
            <a:r>
              <a:rPr i="1" lang="en" sz="2400"/>
              <a:t>i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Average this fraction over all pairs of vertices (</a:t>
            </a:r>
            <a:r>
              <a:rPr i="1" lang="en" sz="2400"/>
              <a:t>s</a:t>
            </a:r>
            <a:r>
              <a:rPr lang="en" sz="2400"/>
              <a:t>, </a:t>
            </a:r>
            <a:r>
              <a:rPr i="1" lang="en" sz="2400"/>
              <a:t>t</a:t>
            </a:r>
            <a:r>
              <a:rPr lang="en" sz="2400"/>
              <a:t>)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Expensive to compute</a:t>
            </a:r>
            <a:endParaRPr sz="2400"/>
          </a:p>
        </p:txBody>
      </p:sp>
      <p:sp>
        <p:nvSpPr>
          <p:cNvPr id="620" name="Google Shape;620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Betweenness centrality</a:t>
            </a:r>
            <a:endParaRPr/>
          </a:p>
        </p:txBody>
      </p:sp>
      <p:sp>
        <p:nvSpPr>
          <p:cNvPr id="621" name="Google Shape;621;p9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525" y="1952425"/>
            <a:ext cx="2220900" cy="2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Katz</a:t>
            </a:r>
            <a:r>
              <a:rPr lang="en"/>
              <a:t> centrality</a:t>
            </a:r>
            <a:endParaRPr/>
          </a:p>
        </p:txBody>
      </p:sp>
      <p:sp>
        <p:nvSpPr>
          <p:cNvPr id="628" name="Google Shape;628;p9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96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Generalization of degree centrality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Degree centrality counts only number of direct neighbors (i.e., neighbors at distance 1)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Katz centrality also counts neighbors at distances 2, 3, …</a:t>
            </a:r>
            <a:r>
              <a:rPr lang="en" sz="2400"/>
              <a:t>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precisely, number of paths from other nodes to </a:t>
            </a:r>
            <a:r>
              <a:rPr i="1" lang="en" sz="2400"/>
              <a:t>i</a:t>
            </a:r>
            <a:r>
              <a:rPr lang="en" sz="2400"/>
              <a:t>, giving less weight to larger distances:</a:t>
            </a:r>
            <a:br>
              <a:rPr lang="en" sz="2400"/>
            </a:br>
            <a:br>
              <a:rPr lang="en" sz="2400"/>
            </a:br>
            <a:br>
              <a:rPr lang="en" sz="2400"/>
            </a:b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robust than degree centrality</a:t>
            </a:r>
            <a:br>
              <a:rPr lang="en" sz="2400"/>
            </a:br>
            <a:endParaRPr sz="2400"/>
          </a:p>
        </p:txBody>
      </p:sp>
      <p:sp>
        <p:nvSpPr>
          <p:cNvPr id="630" name="Google Shape;630;p96"/>
          <p:cNvSpPr/>
          <p:nvPr/>
        </p:nvSpPr>
        <p:spPr>
          <a:xfrm>
            <a:off x="5944725" y="3293725"/>
            <a:ext cx="2767200" cy="1341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-th power of adjacency matrix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contains number of length-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paths for each node pair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" name="Google Shape;631;p96"/>
          <p:cNvGrpSpPr/>
          <p:nvPr/>
        </p:nvGrpSpPr>
        <p:grpSpPr>
          <a:xfrm>
            <a:off x="2434479" y="3458425"/>
            <a:ext cx="2846296" cy="1046650"/>
            <a:chOff x="2434479" y="3077425"/>
            <a:chExt cx="2846296" cy="1046650"/>
          </a:xfrm>
        </p:grpSpPr>
        <p:pic>
          <p:nvPicPr>
            <p:cNvPr id="632" name="Google Shape;632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9075" y="3077425"/>
              <a:ext cx="2071700" cy="104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96"/>
            <p:cNvSpPr txBox="1"/>
            <p:nvPr/>
          </p:nvSpPr>
          <p:spPr>
            <a:xfrm>
              <a:off x="2434479" y="3288410"/>
              <a:ext cx="961200" cy="7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400"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" sz="24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) =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</a:t>
            </a:r>
            <a:r>
              <a:rPr lang="en"/>
              <a:t> centrality</a:t>
            </a:r>
            <a:endParaRPr/>
          </a:p>
        </p:txBody>
      </p:sp>
      <p:sp>
        <p:nvSpPr>
          <p:cNvPr id="639" name="Google Shape;639;p9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97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Recursive definition: my centrality </a:t>
            </a:r>
            <a:r>
              <a:rPr i="1" lang="en" sz="2400"/>
              <a:t>C</a:t>
            </a:r>
            <a:r>
              <a:rPr lang="en" sz="2400"/>
              <a:t>(</a:t>
            </a:r>
            <a:r>
              <a:rPr i="1" lang="en" sz="2400"/>
              <a:t>i</a:t>
            </a:r>
            <a:r>
              <a:rPr lang="en" sz="2400"/>
              <a:t>) =: </a:t>
            </a:r>
            <a:r>
              <a:rPr i="1" lang="en" sz="2400"/>
              <a:t>x</a:t>
            </a:r>
            <a:r>
              <a:rPr baseline="-25000" i="1" lang="en" sz="2400"/>
              <a:t>i</a:t>
            </a:r>
            <a:r>
              <a:rPr lang="en" sz="2400"/>
              <a:t> is high if I receive inlinks from many other central nodes:</a:t>
            </a:r>
            <a:br>
              <a:rPr lang="en" sz="2400"/>
            </a:br>
            <a:br>
              <a:rPr lang="en" sz="2400"/>
            </a:br>
            <a:br>
              <a:rPr lang="en" sz="2400"/>
            </a:br>
            <a:br>
              <a:rPr lang="en" sz="2400"/>
            </a:br>
            <a:br>
              <a:rPr lang="en" sz="2400"/>
            </a:br>
            <a:br>
              <a:rPr lang="en" sz="2400"/>
            </a:b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Some extra tweaks to make it work with any graph (e.g., disconnected)</a:t>
            </a:r>
            <a:endParaRPr sz="2400"/>
          </a:p>
        </p:txBody>
      </p:sp>
      <p:grpSp>
        <p:nvGrpSpPr>
          <p:cNvPr id="641" name="Google Shape;641;p97"/>
          <p:cNvGrpSpPr/>
          <p:nvPr/>
        </p:nvGrpSpPr>
        <p:grpSpPr>
          <a:xfrm>
            <a:off x="3378756" y="2067829"/>
            <a:ext cx="2631811" cy="1040740"/>
            <a:chOff x="2997650" y="2448725"/>
            <a:chExt cx="3853875" cy="1524000"/>
          </a:xfrm>
        </p:grpSpPr>
        <p:pic>
          <p:nvPicPr>
            <p:cNvPr id="642" name="Google Shape;642;p97"/>
            <p:cNvPicPr preferRelativeResize="0"/>
            <p:nvPr/>
          </p:nvPicPr>
          <p:blipFill rotWithShape="1">
            <a:blip r:embed="rId3">
              <a:alphaModFix/>
            </a:blip>
            <a:srcRect b="0" l="26389" r="30284" t="0"/>
            <a:stretch/>
          </p:blipFill>
          <p:spPr>
            <a:xfrm>
              <a:off x="4235200" y="2448725"/>
              <a:ext cx="2616325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97"/>
            <p:cNvPicPr preferRelativeResize="0"/>
            <p:nvPr/>
          </p:nvPicPr>
          <p:blipFill rotWithShape="1">
            <a:blip r:embed="rId3">
              <a:alphaModFix/>
            </a:blip>
            <a:srcRect b="0" l="0" r="80331" t="0"/>
            <a:stretch/>
          </p:blipFill>
          <p:spPr>
            <a:xfrm>
              <a:off x="2997650" y="2448725"/>
              <a:ext cx="1187725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" name="Google Shape;644;p97"/>
          <p:cNvSpPr/>
          <p:nvPr/>
        </p:nvSpPr>
        <p:spPr>
          <a:xfrm>
            <a:off x="6664375" y="1943325"/>
            <a:ext cx="2320800" cy="2154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-25000" i="1" lang="en" sz="2000">
                <a:latin typeface="Calibri"/>
                <a:ea typeface="Calibri"/>
                <a:cs typeface="Calibri"/>
                <a:sym typeface="Calibri"/>
              </a:rPr>
              <a:t>ji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entry (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) of adjacency matrix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(1 if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links to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else 0)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): out-degree of </a:t>
            </a: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5" name="Google Shape;64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00" y="3100625"/>
            <a:ext cx="2073151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900" y="2161452"/>
            <a:ext cx="2183575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>
            <p:ph idx="1" type="body"/>
          </p:nvPr>
        </p:nvSpPr>
        <p:spPr>
          <a:xfrm>
            <a:off x="457200" y="819150"/>
            <a:ext cx="8392200" cy="21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2400"/>
              <a:t>Matrix notation:       </a:t>
            </a:r>
            <a:r>
              <a:rPr i="1" lang="en" sz="3500"/>
              <a:t>x</a:t>
            </a:r>
            <a:r>
              <a:rPr lang="en" sz="3500"/>
              <a:t> = </a:t>
            </a:r>
            <a:r>
              <a:rPr i="1" lang="en" sz="3500"/>
              <a:t>M x</a:t>
            </a:r>
            <a:br>
              <a:rPr i="1" lang="en" sz="3500"/>
            </a:br>
            <a:r>
              <a:rPr lang="en" sz="2400"/>
              <a:t>(where </a:t>
            </a:r>
            <a:r>
              <a:rPr i="1" lang="en" sz="2400"/>
              <a:t>M</a:t>
            </a:r>
            <a:r>
              <a:rPr lang="en" sz="2400"/>
              <a:t> is computed from adjacency matrix </a:t>
            </a:r>
            <a:r>
              <a:rPr i="1" lang="en" sz="2400"/>
              <a:t>A</a:t>
            </a:r>
            <a:r>
              <a:rPr lang="en" sz="2400"/>
              <a:t>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 you recognize this?</a:t>
            </a:r>
            <a:endParaRPr sz="2400"/>
          </a:p>
        </p:txBody>
      </p:sp>
      <p:sp>
        <p:nvSpPr>
          <p:cNvPr id="652" name="Google Shape;652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 centrality</a:t>
            </a:r>
            <a:endParaRPr/>
          </a:p>
        </p:txBody>
      </p:sp>
      <p:sp>
        <p:nvSpPr>
          <p:cNvPr id="653" name="Google Shape;653;p9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4" name="Google Shape;654;p98"/>
          <p:cNvGrpSpPr/>
          <p:nvPr/>
        </p:nvGrpSpPr>
        <p:grpSpPr>
          <a:xfrm>
            <a:off x="3378629" y="924693"/>
            <a:ext cx="1975881" cy="781355"/>
            <a:chOff x="2997650" y="2448725"/>
            <a:chExt cx="3853875" cy="1524000"/>
          </a:xfrm>
        </p:grpSpPr>
        <p:pic>
          <p:nvPicPr>
            <p:cNvPr id="655" name="Google Shape;655;p98"/>
            <p:cNvPicPr preferRelativeResize="0"/>
            <p:nvPr/>
          </p:nvPicPr>
          <p:blipFill rotWithShape="1">
            <a:blip r:embed="rId3">
              <a:alphaModFix/>
            </a:blip>
            <a:srcRect b="0" l="26389" r="30284" t="0"/>
            <a:stretch/>
          </p:blipFill>
          <p:spPr>
            <a:xfrm>
              <a:off x="4235200" y="2448725"/>
              <a:ext cx="2616325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98"/>
            <p:cNvPicPr preferRelativeResize="0"/>
            <p:nvPr/>
          </p:nvPicPr>
          <p:blipFill rotWithShape="1">
            <a:blip r:embed="rId3">
              <a:alphaModFix/>
            </a:blip>
            <a:srcRect b="0" l="0" r="80331" t="0"/>
            <a:stretch/>
          </p:blipFill>
          <p:spPr>
            <a:xfrm>
              <a:off x="2997650" y="2448725"/>
              <a:ext cx="1187725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98"/>
          <p:cNvSpPr txBox="1"/>
          <p:nvPr>
            <p:ph idx="1" type="body"/>
          </p:nvPr>
        </p:nvSpPr>
        <p:spPr>
          <a:xfrm>
            <a:off x="457200" y="2800350"/>
            <a:ext cx="8392200" cy="19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2400"/>
              <a:t>x</a:t>
            </a:r>
            <a:r>
              <a:rPr lang="en" sz="2400"/>
              <a:t> is eigenvector of </a:t>
            </a:r>
            <a:r>
              <a:rPr i="1" lang="en" sz="2400"/>
              <a:t>M</a:t>
            </a:r>
            <a:r>
              <a:rPr lang="en" sz="2400"/>
              <a:t> with eigenvalue 1 → we’re in linear-algebra land (home sweet home)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2400"/>
              <a:t>x</a:t>
            </a:r>
            <a:r>
              <a:rPr lang="en" sz="2400"/>
              <a:t> is the steady state the Markov chain induced by the network: </a:t>
            </a:r>
            <a:r>
              <a:rPr i="1" lang="en" sz="2400"/>
              <a:t>x</a:t>
            </a:r>
            <a:r>
              <a:rPr baseline="-25000" i="1" lang="en" sz="2400"/>
              <a:t>i</a:t>
            </a:r>
            <a:r>
              <a:rPr lang="en" sz="2400"/>
              <a:t> is fraction of time a random walker will have spent in node </a:t>
            </a:r>
            <a:r>
              <a:rPr i="1" lang="en" sz="2400"/>
              <a:t>i</a:t>
            </a:r>
            <a:r>
              <a:rPr lang="en" sz="2400"/>
              <a:t>, after a very long</a:t>
            </a:r>
            <a:r>
              <a:rPr lang="en" sz="2400">
                <a:solidFill>
                  <a:schemeClr val="dk2"/>
                </a:solidFill>
              </a:rPr>
              <a:t> (→∞)</a:t>
            </a:r>
            <a:r>
              <a:rPr lang="en" sz="2400"/>
              <a:t> random walk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87" name="Google Shape;287;p5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13" y="989825"/>
            <a:ext cx="6449578" cy="40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/>
          <p:nvPr/>
        </p:nvSpPr>
        <p:spPr>
          <a:xfrm>
            <a:off x="3922750" y="2513000"/>
            <a:ext cx="3780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4"/>
          <p:cNvSpPr/>
          <p:nvPr/>
        </p:nvSpPr>
        <p:spPr>
          <a:xfrm>
            <a:off x="4562580" y="2192877"/>
            <a:ext cx="3780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/>
          <p:nvPr/>
        </p:nvSpPr>
        <p:spPr>
          <a:xfrm>
            <a:off x="5016337" y="1735677"/>
            <a:ext cx="3780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4"/>
          <p:cNvSpPr/>
          <p:nvPr/>
        </p:nvSpPr>
        <p:spPr>
          <a:xfrm>
            <a:off x="5051259" y="1476430"/>
            <a:ext cx="3780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9"/>
          <p:cNvSpPr txBox="1"/>
          <p:nvPr>
            <p:ph idx="1" type="body"/>
          </p:nvPr>
        </p:nvSpPr>
        <p:spPr>
          <a:xfrm>
            <a:off x="457200" y="1320200"/>
            <a:ext cx="83922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en" sz="2400"/>
              <a:t>The technology that made Google huge</a:t>
            </a:r>
            <a:endParaRPr sz="2400"/>
          </a:p>
          <a:p>
            <a: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" sz="2400">
                <a:solidFill>
                  <a:schemeClr val="dk2"/>
                </a:solidFill>
              </a:rPr>
              <a:t>“Page” in PageRank for Larry Page</a:t>
            </a:r>
            <a:endParaRPr sz="2400">
              <a:solidFill>
                <a:schemeClr val="dk2"/>
              </a:solidFill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○"/>
            </a:pPr>
            <a:r>
              <a:rPr lang="en" sz="2400"/>
              <a:t>MapReduce (next lecture!) was</a:t>
            </a:r>
            <a:br>
              <a:rPr lang="en" sz="2400"/>
            </a:br>
            <a:r>
              <a:rPr lang="en" sz="2400"/>
              <a:t>invented to compute PageRank on full Google Web crawl</a:t>
            </a:r>
            <a:endParaRPr sz="2400"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○"/>
            </a:pPr>
            <a:r>
              <a:rPr lang="en" sz="2400"/>
              <a:t>“The $25,000,000,000 eigenvector” [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400"/>
              <a:t>]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Bottom line:</a:t>
            </a:r>
            <a:br>
              <a:rPr lang="en" sz="2400"/>
            </a:br>
            <a:r>
              <a:rPr lang="en" sz="2400"/>
              <a:t>Pay attention in your linear algebra class</a:t>
            </a:r>
            <a:endParaRPr sz="2400"/>
          </a:p>
        </p:txBody>
      </p:sp>
      <p:sp>
        <p:nvSpPr>
          <p:cNvPr id="663" name="Google Shape;663;p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 centrality</a:t>
            </a:r>
            <a:endParaRPr/>
          </a:p>
        </p:txBody>
      </p:sp>
      <p:sp>
        <p:nvSpPr>
          <p:cNvPr id="664" name="Google Shape;664;p9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130" y="996500"/>
            <a:ext cx="2536674" cy="18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https://go.epfl.ch/ada2023-lec12-feedback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10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1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Credits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Some slides borrowed from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CS224W class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(Jure Leskovec, Stanford)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10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98" name="Google Shape;298;p5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313" y="1021700"/>
            <a:ext cx="6211372" cy="39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Network:</a:t>
            </a:r>
            <a:r>
              <a:rPr lang="en" sz="2400"/>
              <a:t> a real-world system of dependent variables, e.g.,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WWW is a network of hyperlinked documents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Society is a network of individuals linked by family, friendship, professional ties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Metabolic network is sum of all chemical reactions in a cell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Graph:</a:t>
            </a:r>
            <a:r>
              <a:rPr lang="en" sz="2400"/>
              <a:t> mathematical abstraction for describing networks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practice, “network” and “graph” are used interchangeably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can make a graph out of almost anything (e.g., connect all people whose name starts with the same letter), so must ask: Does this graph correspond to a meaningful network?</a:t>
            </a:r>
            <a:endParaRPr sz="2400"/>
          </a:p>
        </p:txBody>
      </p:sp>
      <p:sp>
        <p:nvSpPr>
          <p:cNvPr id="305" name="Google Shape;305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as graphs</a:t>
            </a:r>
            <a:endParaRPr/>
          </a:p>
        </p:txBody>
      </p:sp>
      <p:sp>
        <p:nvSpPr>
          <p:cNvPr id="306" name="Google Shape;306;p5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>
            <p:ph idx="1" type="body"/>
          </p:nvPr>
        </p:nvSpPr>
        <p:spPr>
          <a:xfrm>
            <a:off x="457200" y="1572725"/>
            <a:ext cx="83922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 sz="3000"/>
              <a:t>Part 1:</a:t>
            </a:r>
            <a:r>
              <a:rPr lang="en" sz="3000"/>
              <a:t> Types of graphs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 sz="3000">
                <a:solidFill>
                  <a:schemeClr val="dk2"/>
                </a:solidFill>
              </a:rPr>
              <a:t>Part 2:</a:t>
            </a:r>
            <a:r>
              <a:rPr lang="en" sz="3000">
                <a:solidFill>
                  <a:schemeClr val="dk2"/>
                </a:solidFill>
              </a:rPr>
              <a:t> Representing graphs on computers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b="1" lang="en" sz="3000">
                <a:solidFill>
                  <a:schemeClr val="dk2"/>
                </a:solidFill>
              </a:rPr>
              <a:t>Part 3:</a:t>
            </a:r>
            <a:r>
              <a:rPr lang="en" sz="3000">
                <a:solidFill>
                  <a:schemeClr val="dk2"/>
                </a:solidFill>
              </a:rPr>
              <a:t> Properties of real-world networks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b="1" lang="en" sz="3000">
                <a:solidFill>
                  <a:schemeClr val="dk2"/>
                </a:solidFill>
              </a:rPr>
              <a:t>Part 4:</a:t>
            </a:r>
            <a:r>
              <a:rPr lang="en" sz="3000">
                <a:solidFill>
                  <a:schemeClr val="dk2"/>
                </a:solidFill>
              </a:rPr>
              <a:t> Measuring node importance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312" name="Google Shape;312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lecture</a:t>
            </a:r>
            <a:endParaRPr/>
          </a:p>
        </p:txBody>
      </p:sp>
      <p:sp>
        <p:nvSpPr>
          <p:cNvPr id="313" name="Google Shape;313;p5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>
            <p:ph type="title"/>
          </p:nvPr>
        </p:nvSpPr>
        <p:spPr>
          <a:xfrm>
            <a:off x="457200" y="18823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sp>
        <p:nvSpPr>
          <p:cNvPr id="319" name="Google Shape;319;p5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